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70" r:id="rId13"/>
    <p:sldId id="269" r:id="rId14"/>
    <p:sldId id="272" r:id="rId15"/>
    <p:sldId id="273" r:id="rId16"/>
    <p:sldId id="274" r:id="rId17"/>
    <p:sldId id="276" r:id="rId18"/>
    <p:sldId id="277" r:id="rId19"/>
    <p:sldId id="257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8070F1-92D3-4D90-9CEE-7661953FA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D60ECE-8291-4DB6-947E-AA0D2CA3E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6691A6-5F63-4365-90AF-59E7D3712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661D0-503B-4D7A-87B1-9EDFD7893485}" type="datetimeFigureOut">
              <a:rPr lang="ru-RU" smtClean="0"/>
              <a:t>19.12.2025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F2B27D-EB39-4EB2-8992-6E847841C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BC4542-42EB-4FA2-965F-CD1C0070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4DC5-8592-4C3B-825C-8E0B5267F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210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EA161E-46B7-4329-BC80-E09101A1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986A07D-C4A0-4136-9BCD-B0DB68330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44BA35-5E4E-418B-9009-ED9F45089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661D0-503B-4D7A-87B1-9EDFD7893485}" type="datetimeFigureOut">
              <a:rPr lang="ru-RU" smtClean="0"/>
              <a:t>19.12.2025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9A0C8D-F254-4C9C-BC2C-2C8F0A736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BA1A0F-7EE8-4FA6-B613-15998E78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4DC5-8592-4C3B-825C-8E0B5267F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248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BAE3337-0D8F-4DF4-9738-26EA49DA8E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6859163-227A-4DA3-A3A8-B62B2051C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B3D267-0076-40DF-88F5-5EC630E9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661D0-503B-4D7A-87B1-9EDFD7893485}" type="datetimeFigureOut">
              <a:rPr lang="ru-RU" smtClean="0"/>
              <a:t>19.12.2025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623621-780E-45FA-BFFC-9A377639A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129930-D100-4F87-AB6E-F3F4CA61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4DC5-8592-4C3B-825C-8E0B5267F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2495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44856-C18D-492E-88B2-BEA79BEA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D7B6B0-29B9-4EF3-AD09-F8C6EAF30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0A0AD4-FC27-461F-AA3E-8BF122925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661D0-503B-4D7A-87B1-9EDFD7893485}" type="datetimeFigureOut">
              <a:rPr lang="ru-RU" smtClean="0"/>
              <a:t>19.12.2025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1DC899-2858-416C-AD3A-9B2371528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E3CF25-3796-49E4-8F9A-61F2356E9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4DC5-8592-4C3B-825C-8E0B5267F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284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D1CA0-D90E-4322-AE96-782EE79D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4E5FA0-5479-4451-A45B-0A3D58F73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68738A-BFF8-40FA-8631-CEDA8572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661D0-503B-4D7A-87B1-9EDFD7893485}" type="datetimeFigureOut">
              <a:rPr lang="ru-RU" smtClean="0"/>
              <a:t>19.12.2025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4F125A-FC5A-4ABF-9C1E-40BFBB261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E63311-0A11-4838-90C6-326EAF01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4DC5-8592-4C3B-825C-8E0B5267F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153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EF9D6-3655-452D-B3DA-5669F79AE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313E1A-F961-4B74-BE3C-C0926BE1A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BA02714-AAA5-4D3E-A614-710623AF5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0804701-F1D9-482D-B5E2-ED0F9E11C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661D0-503B-4D7A-87B1-9EDFD7893485}" type="datetimeFigureOut">
              <a:rPr lang="ru-RU" smtClean="0"/>
              <a:t>19.12.2025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B5D056-A175-4784-ADFD-9DDE0BA0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D80B21-CA4C-446E-A1FF-ABF88B9E4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4DC5-8592-4C3B-825C-8E0B5267F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03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0FA4C-FD88-4C07-AF4F-C8946B6FC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A4493C-ABAE-42A1-B06B-3BE68D008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E5C25F4-E5A1-4CFC-AA9C-D67951AE9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F6A2B80-9AFD-4CF0-9CD4-3F27DF30E8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5B048D4-E3BA-4F88-BA66-72453ACA1C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02863CD-DDAC-45A2-B1C3-88E814134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661D0-503B-4D7A-87B1-9EDFD7893485}" type="datetimeFigureOut">
              <a:rPr lang="ru-RU" smtClean="0"/>
              <a:t>19.12.2025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4BD606F-52BC-4494-BC69-1BC90C39C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93843E5-DA84-4441-886D-D63D7D54E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4DC5-8592-4C3B-825C-8E0B5267F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749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F5C51-3FEA-401B-855E-592967FB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0521E4-E3DD-470A-9B1C-00FD42DDB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661D0-503B-4D7A-87B1-9EDFD7893485}" type="datetimeFigureOut">
              <a:rPr lang="ru-RU" smtClean="0"/>
              <a:t>19.12.2025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A0C343-EF9F-4B87-BA9D-2F425635F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3ED3785-6B3B-43F3-93CC-D7BA85EA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4DC5-8592-4C3B-825C-8E0B5267F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403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52C167-35CC-4E57-81AC-EFC1E8F39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661D0-503B-4D7A-87B1-9EDFD7893485}" type="datetimeFigureOut">
              <a:rPr lang="ru-RU" smtClean="0"/>
              <a:t>19.12.2025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095563C-B248-4709-AF2C-21B876E0A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948F50-0B64-4A7E-A261-CB75A83C9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4DC5-8592-4C3B-825C-8E0B5267F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170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A5BF8-BFDB-4A9F-BF3A-C5D2D20D1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D77D2A-2812-4B87-BE04-3EC5A6314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97CE57-5B78-4E41-9177-035F98235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73AD5F-DB1E-4D92-A9BB-A273B67EB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661D0-503B-4D7A-87B1-9EDFD7893485}" type="datetimeFigureOut">
              <a:rPr lang="ru-RU" smtClean="0"/>
              <a:t>19.12.2025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D73189-A2C4-4C89-AFE8-0EBF2939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8CBE38-FC3F-4B46-AACD-E6875E98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4DC5-8592-4C3B-825C-8E0B5267F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562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F1AF0F-4C44-481F-B6A2-B3DF82422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53E42F4-1CF9-44BA-B389-8773D40678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6DD3E45-916D-446F-832F-52FB33BE3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0B7D785-D76A-4761-9EE0-DC5846E8E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661D0-503B-4D7A-87B1-9EDFD7893485}" type="datetimeFigureOut">
              <a:rPr lang="ru-RU" smtClean="0"/>
              <a:t>19.12.2025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6E7196-F65F-49B9-A604-CBDEA6C02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AD1CBE-200A-4450-91C0-99983FD2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4DC5-8592-4C3B-825C-8E0B5267F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2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C161F3-FC7F-434C-872E-BAC6439B7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FA01F7-A15C-447B-8E1A-E4F26ED52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1D4363-59DD-4FBF-B55A-E01AEBBEE8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661D0-503B-4D7A-87B1-9EDFD7893485}" type="datetimeFigureOut">
              <a:rPr lang="ru-RU" smtClean="0"/>
              <a:t>19.12.2025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DBFD54-B96C-4324-AAFF-6F68A3EFD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81B323-3621-4C85-9F69-CD72245DE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14DC5-8592-4C3B-825C-8E0B5267F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80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FFFED-2161-483F-AE5E-306919104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75381" y="1376887"/>
            <a:ext cx="9144000" cy="2387600"/>
          </a:xfrm>
        </p:spPr>
        <p:txBody>
          <a:bodyPr/>
          <a:lstStyle/>
          <a:p>
            <a:r>
              <a:rPr lang="en-US" dirty="0" err="1"/>
              <a:t>HeartBeat</a:t>
            </a:r>
            <a:endParaRPr lang="ru-RU" dirty="0"/>
          </a:p>
        </p:txBody>
      </p:sp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7ACEA798-CAF6-443B-89F5-EC016A027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514" y="615674"/>
            <a:ext cx="5788577" cy="578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085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E0330A6-28C9-4CA4-B818-A4C3C82429F3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CV 2 – </a:t>
            </a:r>
            <a:r>
              <a:rPr lang="ru-RU" dirty="0"/>
              <a:t>Склейка изображений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3F74E9C-0130-4CA6-BE4B-6642FC96BE35}"/>
              </a:ext>
            </a:extLst>
          </p:cNvPr>
          <p:cNvCxnSpPr/>
          <p:nvPr/>
        </p:nvCxnSpPr>
        <p:spPr>
          <a:xfrm>
            <a:off x="452487" y="961534"/>
            <a:ext cx="10901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A60671-325B-4505-AD89-F108D7C48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760" y="1162951"/>
            <a:ext cx="12808103" cy="22660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28812A-0FA9-4344-ACA3-92700C65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2" y="3699275"/>
            <a:ext cx="11980375" cy="304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1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E0330A6-28C9-4CA4-B818-A4C3C82429F3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CV 2 – </a:t>
            </a:r>
            <a:r>
              <a:rPr lang="ru-RU" dirty="0"/>
              <a:t>Склейка изображений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3F74E9C-0130-4CA6-BE4B-6642FC96BE35}"/>
              </a:ext>
            </a:extLst>
          </p:cNvPr>
          <p:cNvCxnSpPr/>
          <p:nvPr/>
        </p:nvCxnSpPr>
        <p:spPr>
          <a:xfrm>
            <a:off x="452487" y="961534"/>
            <a:ext cx="10901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5A4B7-2079-4E35-88CD-BC7A6A070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15" y="1155962"/>
            <a:ext cx="4748502" cy="24674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C54D02-7AF4-4B4B-A131-4D4CFE080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69" y="1094336"/>
            <a:ext cx="4399005" cy="2590718"/>
          </a:xfrm>
          <a:prstGeom prst="rect">
            <a:avLst/>
          </a:prstGeom>
        </p:spPr>
      </p:pic>
      <p:sp>
        <p:nvSpPr>
          <p:cNvPr id="10" name="Знак ''плюс'' 9">
            <a:extLst>
              <a:ext uri="{FF2B5EF4-FFF2-40B4-BE49-F238E27FC236}">
                <a16:creationId xmlns:a16="http://schemas.microsoft.com/office/drawing/2014/main" id="{3FE2FD60-BA19-4A65-B13D-3C93E7029693}"/>
              </a:ext>
            </a:extLst>
          </p:cNvPr>
          <p:cNvSpPr/>
          <p:nvPr/>
        </p:nvSpPr>
        <p:spPr>
          <a:xfrm>
            <a:off x="5691040" y="2168165"/>
            <a:ext cx="424206" cy="44306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C46EC5-957E-480C-80A5-8A83AB21D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99" y="3946951"/>
            <a:ext cx="6822287" cy="2382470"/>
          </a:xfrm>
          <a:prstGeom prst="rect">
            <a:avLst/>
          </a:prstGeom>
        </p:spPr>
      </p:pic>
      <p:sp>
        <p:nvSpPr>
          <p:cNvPr id="13" name="Равно 12">
            <a:extLst>
              <a:ext uri="{FF2B5EF4-FFF2-40B4-BE49-F238E27FC236}">
                <a16:creationId xmlns:a16="http://schemas.microsoft.com/office/drawing/2014/main" id="{CB4AB590-54A3-4DEF-8D77-5D48E56E6CE8}"/>
              </a:ext>
            </a:extLst>
          </p:cNvPr>
          <p:cNvSpPr/>
          <p:nvPr/>
        </p:nvSpPr>
        <p:spPr>
          <a:xfrm>
            <a:off x="11419427" y="2145699"/>
            <a:ext cx="554358" cy="46552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395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E0330A6-28C9-4CA4-B818-A4C3C82429F3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CV 2 – </a:t>
            </a:r>
            <a:r>
              <a:rPr lang="ru-RU" dirty="0"/>
              <a:t>Склейка изображений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3F74E9C-0130-4CA6-BE4B-6642FC96BE35}"/>
              </a:ext>
            </a:extLst>
          </p:cNvPr>
          <p:cNvCxnSpPr/>
          <p:nvPr/>
        </p:nvCxnSpPr>
        <p:spPr>
          <a:xfrm>
            <a:off x="452487" y="961534"/>
            <a:ext cx="10901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нак ''плюс'' 9">
            <a:extLst>
              <a:ext uri="{FF2B5EF4-FFF2-40B4-BE49-F238E27FC236}">
                <a16:creationId xmlns:a16="http://schemas.microsoft.com/office/drawing/2014/main" id="{3FE2FD60-BA19-4A65-B13D-3C93E7029693}"/>
              </a:ext>
            </a:extLst>
          </p:cNvPr>
          <p:cNvSpPr/>
          <p:nvPr/>
        </p:nvSpPr>
        <p:spPr>
          <a:xfrm>
            <a:off x="5745629" y="2389695"/>
            <a:ext cx="424206" cy="44306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авно 12">
            <a:extLst>
              <a:ext uri="{FF2B5EF4-FFF2-40B4-BE49-F238E27FC236}">
                <a16:creationId xmlns:a16="http://schemas.microsoft.com/office/drawing/2014/main" id="{CB4AB590-54A3-4DEF-8D77-5D48E56E6CE8}"/>
              </a:ext>
            </a:extLst>
          </p:cNvPr>
          <p:cNvSpPr/>
          <p:nvPr/>
        </p:nvSpPr>
        <p:spPr>
          <a:xfrm>
            <a:off x="11142106" y="2389695"/>
            <a:ext cx="554358" cy="46552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473950-0951-4451-85C0-346EC5D20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94" y="1225485"/>
            <a:ext cx="3978112" cy="29835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6300B0-1927-4A76-BA71-D3F940B20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58" y="1225485"/>
            <a:ext cx="3978112" cy="298358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B47E451-E17A-484A-BCFC-E5AC59B00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83" y="3799703"/>
            <a:ext cx="6787299" cy="294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48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E5812-EC44-480B-8EA4-821989D0C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738" y="0"/>
            <a:ext cx="10515600" cy="1325563"/>
          </a:xfrm>
        </p:spPr>
        <p:txBody>
          <a:bodyPr/>
          <a:lstStyle/>
          <a:p>
            <a:r>
              <a:rPr lang="en-US" dirty="0"/>
              <a:t>ML – </a:t>
            </a:r>
            <a:r>
              <a:rPr lang="ru-RU" dirty="0"/>
              <a:t>Машинное 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5ECEEB-6668-403A-9526-A6FE2FF1F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3" y="1072207"/>
            <a:ext cx="1659903" cy="4784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Pipeline:</a:t>
            </a:r>
            <a:endParaRPr lang="ru-RU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8980CF9A-41E4-4157-8B46-258D6FA03BEB}"/>
              </a:ext>
            </a:extLst>
          </p:cNvPr>
          <p:cNvSpPr/>
          <p:nvPr/>
        </p:nvSpPr>
        <p:spPr>
          <a:xfrm>
            <a:off x="327341" y="1718362"/>
            <a:ext cx="914400" cy="9144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CSV </a:t>
            </a:r>
            <a:r>
              <a:rPr lang="ru-RU" dirty="0">
                <a:solidFill>
                  <a:schemeClr val="tx1"/>
                </a:solidFill>
              </a:rPr>
              <a:t>с ЭКГ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B8166AE1-01AB-45C2-A877-A537E94F539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1241741" y="2175562"/>
            <a:ext cx="391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EBA9877-8DBA-4645-9122-F3B311099A77}"/>
              </a:ext>
            </a:extLst>
          </p:cNvPr>
          <p:cNvSpPr/>
          <p:nvPr/>
        </p:nvSpPr>
        <p:spPr>
          <a:xfrm>
            <a:off x="1633736" y="1718362"/>
            <a:ext cx="1593130" cy="9144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Загрузка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(Валидация)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DD187-779D-451E-9B85-C4C69DF26106}"/>
              </a:ext>
            </a:extLst>
          </p:cNvPr>
          <p:cNvSpPr txBox="1"/>
          <p:nvPr/>
        </p:nvSpPr>
        <p:spPr>
          <a:xfrm>
            <a:off x="1496899" y="2673756"/>
            <a:ext cx="4025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data_loader.py</a:t>
            </a:r>
            <a:r>
              <a:rPr lang="ru-RU" dirty="0"/>
              <a:t>         (Полосовой фильтр)</a:t>
            </a:r>
            <a:br>
              <a:rPr lang="en-US" dirty="0"/>
            </a:br>
            <a:r>
              <a:rPr lang="en-US" dirty="0"/>
              <a:t>-</a:t>
            </a:r>
            <a:r>
              <a:rPr lang="ru-RU" dirty="0"/>
              <a:t>Проверка длины</a:t>
            </a:r>
            <a:br>
              <a:rPr lang="ru-RU" dirty="0"/>
            </a:br>
            <a:r>
              <a:rPr lang="ru-RU" dirty="0"/>
              <a:t>- Удаление </a:t>
            </a:r>
            <a:r>
              <a:rPr lang="en-US" dirty="0" err="1"/>
              <a:t>NaN</a:t>
            </a:r>
            <a:endParaRPr lang="ru-RU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F386736-0FA4-4CA0-9ADC-CB0A633B931A}"/>
              </a:ext>
            </a:extLst>
          </p:cNvPr>
          <p:cNvSpPr/>
          <p:nvPr/>
        </p:nvSpPr>
        <p:spPr>
          <a:xfrm>
            <a:off x="3662065" y="1718362"/>
            <a:ext cx="1469794" cy="9144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Фильтрация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6EC5CA3-89D7-42B6-A1AF-06DAFBA04CB7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3226866" y="2175562"/>
            <a:ext cx="4351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D25DF2D7-39D0-45FF-BAAC-6539153C681B}"/>
              </a:ext>
            </a:extLst>
          </p:cNvPr>
          <p:cNvSpPr/>
          <p:nvPr/>
        </p:nvSpPr>
        <p:spPr>
          <a:xfrm>
            <a:off x="5668410" y="1498015"/>
            <a:ext cx="2135955" cy="13550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PAN-TOMPKINS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Детекция </a:t>
            </a:r>
            <a:r>
              <a:rPr lang="en-US" dirty="0">
                <a:solidFill>
                  <a:schemeClr val="tx1"/>
                </a:solidFill>
              </a:rPr>
              <a:t>R-</a:t>
            </a:r>
            <a:r>
              <a:rPr lang="ru-RU" dirty="0">
                <a:solidFill>
                  <a:schemeClr val="tx1"/>
                </a:solidFill>
              </a:rPr>
              <a:t>пиков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R-</a:t>
            </a:r>
            <a:r>
              <a:rPr lang="ru-RU" dirty="0">
                <a:solidFill>
                  <a:schemeClr val="tx1"/>
                </a:solidFill>
              </a:rPr>
              <a:t>пиков: 10, ЧСС=75</a:t>
            </a:r>
            <a:r>
              <a:rPr lang="en-US" dirty="0">
                <a:solidFill>
                  <a:schemeClr val="tx1"/>
                </a:solidFill>
              </a:rPr>
              <a:t> bpm</a:t>
            </a:r>
            <a:r>
              <a:rPr lang="ru-RU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A3F28EBA-C887-4E66-B1AA-70FF02CEFE6E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>
            <a:off x="5131859" y="2175562"/>
            <a:ext cx="536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CBFE4C6C-E0A7-4314-97FF-F84D9E3E1A3B}"/>
              </a:ext>
            </a:extLst>
          </p:cNvPr>
          <p:cNvCxnSpPr/>
          <p:nvPr/>
        </p:nvCxnSpPr>
        <p:spPr>
          <a:xfrm>
            <a:off x="1383926" y="952107"/>
            <a:ext cx="64479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A956980-96D6-4DB7-9D7D-E801A7724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51" y="3638080"/>
            <a:ext cx="4314624" cy="32050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7F0CE3F-DA0D-4BF2-848A-A26C7D2F6528}"/>
              </a:ext>
            </a:extLst>
          </p:cNvPr>
          <p:cNvSpPr txBox="1"/>
          <p:nvPr/>
        </p:nvSpPr>
        <p:spPr>
          <a:xfrm>
            <a:off x="5668410" y="2901742"/>
            <a:ext cx="2249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 этапов:</a:t>
            </a:r>
            <a:br>
              <a:rPr lang="ru-RU" dirty="0"/>
            </a:br>
            <a:r>
              <a:rPr lang="ru-RU" dirty="0"/>
              <a:t>1) Фильтра 5-15 Гц</a:t>
            </a:r>
            <a:br>
              <a:rPr lang="ru-RU" dirty="0"/>
            </a:br>
            <a:r>
              <a:rPr lang="ru-RU" dirty="0"/>
              <a:t>2) Производная</a:t>
            </a:r>
          </a:p>
          <a:p>
            <a:r>
              <a:rPr lang="ru-RU" dirty="0"/>
              <a:t>3) Квадрат</a:t>
            </a:r>
            <a:br>
              <a:rPr lang="ru-RU" dirty="0"/>
            </a:br>
            <a:r>
              <a:rPr lang="ru-RU" dirty="0"/>
              <a:t>4) Интегрирование</a:t>
            </a:r>
            <a:br>
              <a:rPr lang="ru-RU" dirty="0"/>
            </a:br>
            <a:r>
              <a:rPr lang="ru-RU" dirty="0"/>
              <a:t>5) Порог + уточнение</a:t>
            </a: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5500E031-3E9D-4A0F-ABA7-65FE79BAC803}"/>
              </a:ext>
            </a:extLst>
          </p:cNvPr>
          <p:cNvCxnSpPr>
            <a:cxnSpLocks/>
            <a:stCxn id="21" idx="3"/>
            <a:endCxn id="41" idx="1"/>
          </p:cNvCxnSpPr>
          <p:nvPr/>
        </p:nvCxnSpPr>
        <p:spPr>
          <a:xfrm flipV="1">
            <a:off x="7804365" y="2175561"/>
            <a:ext cx="4954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5D9B5EC8-54F1-42FB-8B5F-F5AF86CE2235}"/>
              </a:ext>
            </a:extLst>
          </p:cNvPr>
          <p:cNvSpPr/>
          <p:nvPr/>
        </p:nvSpPr>
        <p:spPr>
          <a:xfrm>
            <a:off x="8299855" y="1718361"/>
            <a:ext cx="1632802" cy="9144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Извлечение признаков (23 признака)</a:t>
            </a:r>
          </a:p>
        </p:txBody>
      </p:sp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16441A7D-44BE-41B4-9EA4-238475F78BEE}"/>
              </a:ext>
            </a:extLst>
          </p:cNvPr>
          <p:cNvSpPr/>
          <p:nvPr/>
        </p:nvSpPr>
        <p:spPr>
          <a:xfrm>
            <a:off x="10285273" y="1718361"/>
            <a:ext cx="1632802" cy="9144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Результат</a:t>
            </a:r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339B786A-18C8-4D60-AA3F-5977D5B1FDBC}"/>
              </a:ext>
            </a:extLst>
          </p:cNvPr>
          <p:cNvCxnSpPr>
            <a:stCxn id="41" idx="3"/>
            <a:endCxn id="52" idx="1"/>
          </p:cNvCxnSpPr>
          <p:nvPr/>
        </p:nvCxnSpPr>
        <p:spPr>
          <a:xfrm>
            <a:off x="9932657" y="2175561"/>
            <a:ext cx="352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357EB4B-2D5F-4376-B8F3-A703231B7335}"/>
              </a:ext>
            </a:extLst>
          </p:cNvPr>
          <p:cNvSpPr txBox="1"/>
          <p:nvPr/>
        </p:nvSpPr>
        <p:spPr>
          <a:xfrm>
            <a:off x="10285273" y="2752627"/>
            <a:ext cx="1632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Диагноз:</a:t>
            </a:r>
          </a:p>
          <a:p>
            <a:r>
              <a:rPr lang="en-US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2714846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E5812-EC44-480B-8EA4-821989D0C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134" y="-3514"/>
            <a:ext cx="10515600" cy="1325563"/>
          </a:xfrm>
        </p:spPr>
        <p:txBody>
          <a:bodyPr/>
          <a:lstStyle/>
          <a:p>
            <a:r>
              <a:rPr lang="en-US" dirty="0"/>
              <a:t>ML – </a:t>
            </a:r>
            <a:r>
              <a:rPr lang="ru-RU" dirty="0"/>
              <a:t>Машинное 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5ECEEB-6668-403A-9526-A6FE2FF1F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880" y="1322049"/>
            <a:ext cx="4219283" cy="47844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Метрики качества </a:t>
            </a:r>
            <a:r>
              <a:rPr lang="en-US" dirty="0"/>
              <a:t>ML </a:t>
            </a:r>
            <a:r>
              <a:rPr lang="ru-RU" dirty="0"/>
              <a:t>модели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CBFE4C6C-E0A7-4314-97FF-F84D9E3E1A3B}"/>
              </a:ext>
            </a:extLst>
          </p:cNvPr>
          <p:cNvCxnSpPr/>
          <p:nvPr/>
        </p:nvCxnSpPr>
        <p:spPr>
          <a:xfrm>
            <a:off x="1190134" y="961535"/>
            <a:ext cx="64479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Таблица 9">
            <a:extLst>
              <a:ext uri="{FF2B5EF4-FFF2-40B4-BE49-F238E27FC236}">
                <a16:creationId xmlns:a16="http://schemas.microsoft.com/office/drawing/2014/main" id="{0DD4E547-68B8-4267-8E5A-9B573B9B5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659816"/>
              </p:ext>
            </p:extLst>
          </p:nvPr>
        </p:nvGraphicFramePr>
        <p:xfrm>
          <a:off x="291185" y="1920673"/>
          <a:ext cx="7517352" cy="392979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79338">
                  <a:extLst>
                    <a:ext uri="{9D8B030D-6E8A-4147-A177-3AD203B41FA5}">
                      <a16:colId xmlns:a16="http://schemas.microsoft.com/office/drawing/2014/main" val="911785958"/>
                    </a:ext>
                  </a:extLst>
                </a:gridCol>
                <a:gridCol w="1879338">
                  <a:extLst>
                    <a:ext uri="{9D8B030D-6E8A-4147-A177-3AD203B41FA5}">
                      <a16:colId xmlns:a16="http://schemas.microsoft.com/office/drawing/2014/main" val="1858802392"/>
                    </a:ext>
                  </a:extLst>
                </a:gridCol>
                <a:gridCol w="1879338">
                  <a:extLst>
                    <a:ext uri="{9D8B030D-6E8A-4147-A177-3AD203B41FA5}">
                      <a16:colId xmlns:a16="http://schemas.microsoft.com/office/drawing/2014/main" val="1294426469"/>
                    </a:ext>
                  </a:extLst>
                </a:gridCol>
                <a:gridCol w="1879338">
                  <a:extLst>
                    <a:ext uri="{9D8B030D-6E8A-4147-A177-3AD203B41FA5}">
                      <a16:colId xmlns:a16="http://schemas.microsoft.com/office/drawing/2014/main" val="3097479749"/>
                    </a:ext>
                  </a:extLst>
                </a:gridCol>
              </a:tblGrid>
              <a:tr h="654965">
                <a:tc gridSpan="4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Метрики по классам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311899"/>
                  </a:ext>
                </a:extLst>
              </a:tr>
              <a:tr h="654965">
                <a:tc>
                  <a:txBody>
                    <a:bodyPr/>
                    <a:lstStyle/>
                    <a:p>
                      <a:r>
                        <a:rPr lang="ru-RU" dirty="0"/>
                        <a:t>Класс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064768"/>
                  </a:ext>
                </a:extLst>
              </a:tr>
              <a:tr h="654965"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546498"/>
                  </a:ext>
                </a:extLst>
              </a:tr>
              <a:tr h="654965">
                <a:tc>
                  <a:txBody>
                    <a:bodyPr/>
                    <a:lstStyle/>
                    <a:p>
                      <a:r>
                        <a:rPr lang="en-US" dirty="0"/>
                        <a:t>Bradycardia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664594"/>
                  </a:ext>
                </a:extLst>
              </a:tr>
              <a:tr h="654965">
                <a:tc>
                  <a:txBody>
                    <a:bodyPr/>
                    <a:lstStyle/>
                    <a:p>
                      <a:r>
                        <a:rPr lang="en-US" dirty="0" err="1"/>
                        <a:t>Tachycradia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355302"/>
                  </a:ext>
                </a:extLst>
              </a:tr>
              <a:tr h="654965">
                <a:tc>
                  <a:txBody>
                    <a:bodyPr/>
                    <a:lstStyle/>
                    <a:p>
                      <a:r>
                        <a:rPr lang="en-US" dirty="0"/>
                        <a:t>AF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416770"/>
                  </a:ext>
                </a:extLst>
              </a:tr>
            </a:tbl>
          </a:graphicData>
        </a:graphic>
      </p:graphicFrame>
      <p:graphicFrame>
        <p:nvGraphicFramePr>
          <p:cNvPr id="22" name="Таблица 9">
            <a:extLst>
              <a:ext uri="{FF2B5EF4-FFF2-40B4-BE49-F238E27FC236}">
                <a16:creationId xmlns:a16="http://schemas.microsoft.com/office/drawing/2014/main" id="{3762E628-BAC2-43D2-AA8E-205E143A3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467032"/>
              </p:ext>
            </p:extLst>
          </p:nvPr>
        </p:nvGraphicFramePr>
        <p:xfrm>
          <a:off x="8151567" y="2691998"/>
          <a:ext cx="3523008" cy="238713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61504">
                  <a:extLst>
                    <a:ext uri="{9D8B030D-6E8A-4147-A177-3AD203B41FA5}">
                      <a16:colId xmlns:a16="http://schemas.microsoft.com/office/drawing/2014/main" val="911785958"/>
                    </a:ext>
                  </a:extLst>
                </a:gridCol>
                <a:gridCol w="1761504">
                  <a:extLst>
                    <a:ext uri="{9D8B030D-6E8A-4147-A177-3AD203B41FA5}">
                      <a16:colId xmlns:a16="http://schemas.microsoft.com/office/drawing/2014/main" val="1858802392"/>
                    </a:ext>
                  </a:extLst>
                </a:gridCol>
              </a:tblGrid>
              <a:tr h="582353">
                <a:tc grid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Детекция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R-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пиков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311899"/>
                  </a:ext>
                </a:extLst>
              </a:tr>
              <a:tr h="582353">
                <a:tc>
                  <a:txBody>
                    <a:bodyPr/>
                    <a:lstStyle/>
                    <a:p>
                      <a:r>
                        <a:rPr lang="en-US" dirty="0" err="1"/>
                        <a:t>Sensetivity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99.7%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064768"/>
                  </a:ext>
                </a:extLst>
              </a:tr>
              <a:tr h="582353">
                <a:tc>
                  <a:txBody>
                    <a:bodyPr/>
                    <a:lstStyle/>
                    <a:p>
                      <a:r>
                        <a:rPr lang="en-US" dirty="0"/>
                        <a:t>PPV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546498"/>
                  </a:ext>
                </a:extLst>
              </a:tr>
              <a:tr h="582353">
                <a:tc>
                  <a:txBody>
                    <a:bodyPr/>
                    <a:lstStyle/>
                    <a:p>
                      <a:r>
                        <a:rPr lang="ru-RU" dirty="0"/>
                        <a:t>Погрешность позиции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3.5 </a:t>
                      </a:r>
                      <a:r>
                        <a:rPr lang="ru-RU" dirty="0" err="1"/>
                        <a:t>мс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664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541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E5812-EC44-480B-8EA4-821989D0C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134" y="-3514"/>
            <a:ext cx="10515600" cy="1325563"/>
          </a:xfrm>
        </p:spPr>
        <p:txBody>
          <a:bodyPr/>
          <a:lstStyle/>
          <a:p>
            <a:r>
              <a:rPr lang="en-US" dirty="0" err="1"/>
              <a:t>Fullstack</a:t>
            </a:r>
            <a:r>
              <a:rPr lang="en-US" dirty="0"/>
              <a:t> (</a:t>
            </a:r>
            <a:r>
              <a:rPr lang="en-US" dirty="0" err="1"/>
              <a:t>NextJS</a:t>
            </a:r>
            <a:r>
              <a:rPr lang="en-US" dirty="0"/>
              <a:t>)</a:t>
            </a:r>
            <a:endParaRPr lang="ru-RU" dirty="0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CBFE4C6C-E0A7-4314-97FF-F84D9E3E1A3B}"/>
              </a:ext>
            </a:extLst>
          </p:cNvPr>
          <p:cNvCxnSpPr/>
          <p:nvPr/>
        </p:nvCxnSpPr>
        <p:spPr>
          <a:xfrm>
            <a:off x="1190134" y="961535"/>
            <a:ext cx="64479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2AB31D2-98D3-4D2E-A8B3-698D96418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644"/>
            <a:ext cx="12192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19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E5812-EC44-480B-8EA4-821989D0C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134" y="-3514"/>
            <a:ext cx="10515600" cy="1325563"/>
          </a:xfrm>
        </p:spPr>
        <p:txBody>
          <a:bodyPr/>
          <a:lstStyle/>
          <a:p>
            <a:r>
              <a:rPr lang="en-US" dirty="0" err="1"/>
              <a:t>Fullstack</a:t>
            </a:r>
            <a:r>
              <a:rPr lang="en-US" dirty="0"/>
              <a:t> (</a:t>
            </a:r>
            <a:r>
              <a:rPr lang="en-US" dirty="0" err="1"/>
              <a:t>NextJS</a:t>
            </a:r>
            <a:r>
              <a:rPr lang="en-US" dirty="0"/>
              <a:t>)</a:t>
            </a:r>
            <a:endParaRPr lang="ru-RU" dirty="0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CBFE4C6C-E0A7-4314-97FF-F84D9E3E1A3B}"/>
              </a:ext>
            </a:extLst>
          </p:cNvPr>
          <p:cNvCxnSpPr/>
          <p:nvPr/>
        </p:nvCxnSpPr>
        <p:spPr>
          <a:xfrm>
            <a:off x="1190134" y="961535"/>
            <a:ext cx="64479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5581F5-3A0B-4BFF-9B93-568D8813C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88" y="132844"/>
            <a:ext cx="10812544" cy="3623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70A1CB-A1C3-490C-869D-E087444B2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62" y="3429000"/>
            <a:ext cx="10521395" cy="32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8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E5812-EC44-480B-8EA4-821989D0C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134" y="-3514"/>
            <a:ext cx="10515600" cy="1325563"/>
          </a:xfrm>
        </p:spPr>
        <p:txBody>
          <a:bodyPr/>
          <a:lstStyle/>
          <a:p>
            <a:r>
              <a:rPr lang="en-US" dirty="0" err="1"/>
              <a:t>Fullstack</a:t>
            </a:r>
            <a:r>
              <a:rPr lang="en-US" dirty="0"/>
              <a:t> (</a:t>
            </a:r>
            <a:r>
              <a:rPr lang="en-US" dirty="0" err="1"/>
              <a:t>NextJS</a:t>
            </a:r>
            <a:r>
              <a:rPr lang="en-US" dirty="0"/>
              <a:t>)</a:t>
            </a:r>
            <a:endParaRPr lang="ru-RU" dirty="0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CBFE4C6C-E0A7-4314-97FF-F84D9E3E1A3B}"/>
              </a:ext>
            </a:extLst>
          </p:cNvPr>
          <p:cNvCxnSpPr/>
          <p:nvPr/>
        </p:nvCxnSpPr>
        <p:spPr>
          <a:xfrm>
            <a:off x="1190134" y="961535"/>
            <a:ext cx="64479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C73F3A-C083-445B-A3B5-DE087D7A9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278"/>
            <a:ext cx="121920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68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79F3C3-2070-4107-A067-E3B4A47AE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228841" cy="41419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E770F8-CB0B-45E1-BECB-385AA78D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3" y="3751868"/>
            <a:ext cx="9663517" cy="310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73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3528C4-FB4F-4698-8F29-1524E093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 </a:t>
            </a:r>
            <a:r>
              <a:rPr lang="en-US" dirty="0"/>
              <a:t> :) </a:t>
            </a:r>
            <a:endParaRPr lang="ru-RU" dirty="0"/>
          </a:p>
        </p:txBody>
      </p:sp>
      <p:pic>
        <p:nvPicPr>
          <p:cNvPr id="5" name="Picture 2" descr="мультфильм про Губку Боба в воде с водорослями и камнем">
            <a:extLst>
              <a:ext uri="{FF2B5EF4-FFF2-40B4-BE49-F238E27FC236}">
                <a16:creationId xmlns:a16="http://schemas.microsoft.com/office/drawing/2014/main" id="{CDD514B1-BD98-449C-B0D3-87560D599A69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498" y="1690688"/>
            <a:ext cx="6239847" cy="470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78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C93228-29C1-45B6-A16D-AE683D09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Наша команда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BB06CF-7F2B-4B35-86C6-BCBB7FEEE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062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Lid</a:t>
            </a:r>
            <a:r>
              <a:rPr lang="ru-RU" b="1" dirty="0"/>
              <a:t>, </a:t>
            </a:r>
            <a:r>
              <a:rPr lang="en-US" b="1" dirty="0"/>
              <a:t>Med </a:t>
            </a:r>
            <a:r>
              <a:rPr lang="en-US" dirty="0"/>
              <a:t>– </a:t>
            </a:r>
            <a:r>
              <a:rPr lang="ru-RU" dirty="0"/>
              <a:t>Мед. часть проекта и Лид – Тарасов Аким</a:t>
            </a:r>
          </a:p>
          <a:p>
            <a:pPr marL="0" indent="0">
              <a:buNone/>
            </a:pPr>
            <a:r>
              <a:rPr lang="en-US" b="1" dirty="0"/>
              <a:t>CV 1</a:t>
            </a:r>
            <a:r>
              <a:rPr lang="en-US" dirty="0"/>
              <a:t> – </a:t>
            </a:r>
            <a:r>
              <a:rPr lang="ru-RU" dirty="0"/>
              <a:t>Оцифровка изображения – Гильманов Арслан</a:t>
            </a:r>
          </a:p>
          <a:p>
            <a:pPr marL="0" indent="0">
              <a:buNone/>
            </a:pPr>
            <a:r>
              <a:rPr lang="en-US" b="1" dirty="0"/>
              <a:t>CV</a:t>
            </a:r>
            <a:r>
              <a:rPr lang="ru-RU" b="1" dirty="0"/>
              <a:t> 2</a:t>
            </a:r>
            <a:r>
              <a:rPr lang="ru-RU" dirty="0"/>
              <a:t> – Склейка изображений – </a:t>
            </a:r>
            <a:r>
              <a:rPr lang="ru-RU" dirty="0" err="1"/>
              <a:t>Фаткуллин</a:t>
            </a:r>
            <a:r>
              <a:rPr lang="ru-RU" dirty="0"/>
              <a:t> Рамиль</a:t>
            </a:r>
          </a:p>
          <a:p>
            <a:pPr marL="0" indent="0">
              <a:buNone/>
            </a:pPr>
            <a:r>
              <a:rPr lang="en-US" b="1" dirty="0"/>
              <a:t>ML</a:t>
            </a:r>
            <a:r>
              <a:rPr lang="en-US" dirty="0"/>
              <a:t> – </a:t>
            </a:r>
            <a:r>
              <a:rPr lang="ru-RU" dirty="0"/>
              <a:t>Машинное обучение – Орленко Николай</a:t>
            </a:r>
          </a:p>
          <a:p>
            <a:pPr marL="0" indent="0">
              <a:buNone/>
            </a:pPr>
            <a:r>
              <a:rPr lang="en-US" b="1" dirty="0" err="1"/>
              <a:t>Fullstack</a:t>
            </a:r>
            <a:r>
              <a:rPr lang="en-US" b="1" dirty="0"/>
              <a:t> (</a:t>
            </a:r>
            <a:r>
              <a:rPr lang="en-US" b="1" dirty="0" err="1"/>
              <a:t>NextJS</a:t>
            </a:r>
            <a:r>
              <a:rPr lang="en-US" b="1" dirty="0"/>
              <a:t>) </a:t>
            </a:r>
            <a:r>
              <a:rPr lang="en-US" dirty="0"/>
              <a:t>– </a:t>
            </a:r>
            <a:r>
              <a:rPr lang="ru-RU" dirty="0"/>
              <a:t>Бэк</a:t>
            </a:r>
            <a:r>
              <a:rPr lang="en-US" dirty="0"/>
              <a:t>&amp;</a:t>
            </a:r>
            <a:r>
              <a:rPr lang="ru-RU" dirty="0"/>
              <a:t>Фронт</a:t>
            </a:r>
            <a:r>
              <a:rPr lang="en-US" dirty="0"/>
              <a:t> </a:t>
            </a:r>
            <a:r>
              <a:rPr lang="ru-RU" dirty="0"/>
              <a:t>– </a:t>
            </a:r>
            <a:r>
              <a:rPr lang="ru-RU" dirty="0" err="1"/>
              <a:t>Головизнин</a:t>
            </a:r>
            <a:r>
              <a:rPr lang="ru-RU" dirty="0"/>
              <a:t> Андрей</a:t>
            </a:r>
          </a:p>
          <a:p>
            <a:pPr marL="0" indent="0">
              <a:buNone/>
            </a:pPr>
            <a:r>
              <a:rPr lang="ru-RU" b="1" dirty="0"/>
              <a:t>Заведующий отделения функциональной диагностики поликлиники ЦАГИ </a:t>
            </a:r>
            <a:r>
              <a:rPr lang="ru-RU" dirty="0"/>
              <a:t>– Журавлева Ирина Юрьевна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6DE6F51-B57C-47BA-85A3-7EEF319A8080}"/>
              </a:ext>
            </a:extLst>
          </p:cNvPr>
          <p:cNvCxnSpPr>
            <a:cxnSpLocks/>
          </p:cNvCxnSpPr>
          <p:nvPr/>
        </p:nvCxnSpPr>
        <p:spPr>
          <a:xfrm>
            <a:off x="838200" y="1461154"/>
            <a:ext cx="103042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596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280B2A-400B-4320-B12D-F8B072DE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363" y="1087895"/>
            <a:ext cx="5364637" cy="1325563"/>
          </a:xfrm>
        </p:spPr>
        <p:txBody>
          <a:bodyPr/>
          <a:lstStyle/>
          <a:p>
            <a:r>
              <a:rPr lang="ru-RU" dirty="0"/>
              <a:t>Как было положено начало проекту?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DFF1AF-E0D9-4021-9E88-10E3D035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083" y="861652"/>
            <a:ext cx="4248743" cy="51346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777902-F209-4540-8403-3CEA43261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25" y="2846895"/>
            <a:ext cx="5928332" cy="26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16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7196BB-4122-4CB9-A459-18BADFEA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CV 1 – </a:t>
            </a:r>
            <a:r>
              <a:rPr lang="ru-RU" dirty="0"/>
              <a:t>Оцифровка изображения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5F6C7B3-38DF-4FC5-A150-624B3EBC38FF}"/>
              </a:ext>
            </a:extLst>
          </p:cNvPr>
          <p:cNvCxnSpPr/>
          <p:nvPr/>
        </p:nvCxnSpPr>
        <p:spPr>
          <a:xfrm>
            <a:off x="433633" y="989815"/>
            <a:ext cx="11076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F05156-A576-44F9-8772-8775D324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328" y="2315378"/>
            <a:ext cx="7100672" cy="27937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BEA2DC-94E2-4458-8E42-3E11CF783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9" y="1469927"/>
            <a:ext cx="5853291" cy="456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3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6D07FC-9910-4169-B530-6FB759D2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CV 1 – </a:t>
            </a:r>
            <a:r>
              <a:rPr lang="ru-RU" dirty="0"/>
              <a:t>Оцифровка изображения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9AFA1BA-56EB-4C1B-A189-D44DEBD9021A}"/>
              </a:ext>
            </a:extLst>
          </p:cNvPr>
          <p:cNvCxnSpPr/>
          <p:nvPr/>
        </p:nvCxnSpPr>
        <p:spPr>
          <a:xfrm>
            <a:off x="452487" y="961534"/>
            <a:ext cx="10901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C431A75-E8B8-4CC5-B773-6E5DE35BB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783" y="4004213"/>
            <a:ext cx="5058433" cy="265418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39832C-D160-44D2-A9A5-D6403DF22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175" y="1056391"/>
            <a:ext cx="8741649" cy="285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68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6D07FC-9910-4169-B530-6FB759D2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CV 1 – </a:t>
            </a:r>
            <a:r>
              <a:rPr lang="ru-RU" dirty="0"/>
              <a:t>Оцифровка изображения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9AFA1BA-56EB-4C1B-A189-D44DEBD9021A}"/>
              </a:ext>
            </a:extLst>
          </p:cNvPr>
          <p:cNvCxnSpPr/>
          <p:nvPr/>
        </p:nvCxnSpPr>
        <p:spPr>
          <a:xfrm>
            <a:off x="452487" y="961534"/>
            <a:ext cx="10901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C1888D-DB00-4394-AD9D-873B3ABD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87" y="1325562"/>
            <a:ext cx="5085761" cy="50857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6A74DDB-AE77-4F9B-93EA-11953ADA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754" y="1325562"/>
            <a:ext cx="5085761" cy="50857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8AE7EC-3881-4DCB-8C2B-70A4243F5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422" y="2641484"/>
            <a:ext cx="4487159" cy="245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96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6D07FC-9910-4169-B530-6FB759D2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CV 1 – </a:t>
            </a:r>
            <a:r>
              <a:rPr lang="ru-RU" dirty="0"/>
              <a:t>Оцифровка изображения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9AFA1BA-56EB-4C1B-A189-D44DEBD9021A}"/>
              </a:ext>
            </a:extLst>
          </p:cNvPr>
          <p:cNvCxnSpPr/>
          <p:nvPr/>
        </p:nvCxnSpPr>
        <p:spPr>
          <a:xfrm>
            <a:off x="452487" y="961534"/>
            <a:ext cx="10901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0A0896-6813-4028-905C-638749885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151" y="1065229"/>
            <a:ext cx="6183984" cy="297627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06EC88-32C8-4924-9DE1-D43880F10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838" y="4041507"/>
            <a:ext cx="8722936" cy="273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3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3F5D366C-8DCE-489B-9492-111796508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040" y="1637341"/>
            <a:ext cx="11107920" cy="4219061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E0330A6-28C9-4CA4-B818-A4C3C82429F3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CV 1 – </a:t>
            </a:r>
            <a:r>
              <a:rPr lang="ru-RU"/>
              <a:t>Оцифровка изображения</a:t>
            </a:r>
            <a:endParaRPr lang="ru-RU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3F74E9C-0130-4CA6-BE4B-6642FC96BE35}"/>
              </a:ext>
            </a:extLst>
          </p:cNvPr>
          <p:cNvCxnSpPr/>
          <p:nvPr/>
        </p:nvCxnSpPr>
        <p:spPr>
          <a:xfrm>
            <a:off x="452487" y="961534"/>
            <a:ext cx="10901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123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E0330A6-28C9-4CA4-B818-A4C3C82429F3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CV 2 – </a:t>
            </a:r>
            <a:r>
              <a:rPr lang="ru-RU" dirty="0"/>
              <a:t>Склейка изображений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3F74E9C-0130-4CA6-BE4B-6642FC96BE35}"/>
              </a:ext>
            </a:extLst>
          </p:cNvPr>
          <p:cNvCxnSpPr/>
          <p:nvPr/>
        </p:nvCxnSpPr>
        <p:spPr>
          <a:xfrm>
            <a:off x="452487" y="961534"/>
            <a:ext cx="10901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5F2082-1209-4497-9639-6C11AD1D6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12" y="1102981"/>
            <a:ext cx="9749919" cy="544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060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255</Words>
  <Application>Microsoft Office PowerPoint</Application>
  <PresentationFormat>Широкоэкранный</PresentationFormat>
  <Paragraphs>67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Тема Office</vt:lpstr>
      <vt:lpstr>HeartBeat</vt:lpstr>
      <vt:lpstr>Наша команда</vt:lpstr>
      <vt:lpstr>Как было положено начало проекту?</vt:lpstr>
      <vt:lpstr>CV 1 – Оцифровка изображения</vt:lpstr>
      <vt:lpstr>CV 1 – Оцифровка изображения</vt:lpstr>
      <vt:lpstr>CV 1 – Оцифровка изображения</vt:lpstr>
      <vt:lpstr>CV 1 – Оцифровка изображения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ML – Машинное обучение</vt:lpstr>
      <vt:lpstr>ML – Машинное обучение</vt:lpstr>
      <vt:lpstr>Fullstack (NextJS)</vt:lpstr>
      <vt:lpstr>Fullstack (NextJS)</vt:lpstr>
      <vt:lpstr>Fullstack (NextJS)</vt:lpstr>
      <vt:lpstr>Презентация PowerPoint</vt:lpstr>
      <vt:lpstr>Спасибо за внимание  :)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HeartBeat</dc:title>
  <dc:creator>Akim Tarasov</dc:creator>
  <cp:lastModifiedBy>Akim Tarasov</cp:lastModifiedBy>
  <cp:revision>10</cp:revision>
  <dcterms:created xsi:type="dcterms:W3CDTF">2025-12-19T04:19:17Z</dcterms:created>
  <dcterms:modified xsi:type="dcterms:W3CDTF">2025-12-19T11:58:48Z</dcterms:modified>
</cp:coreProperties>
</file>